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3004800" cy="9753600"/>
  <p:notesSz cx="6858000" cy="9144000"/>
  <p:embeddedFontLst>
    <p:embeddedFont>
      <p:font typeface="Alfa Slab One" pitchFamily="2" charset="77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" panose="020B0502020104020203" pitchFamily="34" charset="-79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9EF"/>
    <a:srgbClr val="92B4DA"/>
    <a:srgbClr val="365CB5"/>
    <a:srgbClr val="2D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3"/>
    <p:restoredTop sz="94699"/>
  </p:normalViewPr>
  <p:slideViewPr>
    <p:cSldViewPr snapToGrid="0">
      <p:cViewPr varScale="1">
        <p:scale>
          <a:sx n="88" d="100"/>
          <a:sy n="88" d="100"/>
        </p:scale>
        <p:origin x="1416" y="2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24b7205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24b72055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3319" y="1411935"/>
            <a:ext cx="12118200" cy="38922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3307" y="5374341"/>
            <a:ext cx="12118200" cy="1503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43307" y="2097541"/>
            <a:ext cx="12118200" cy="37233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43307" y="5977553"/>
            <a:ext cx="12118200" cy="2466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39812" y="914400"/>
            <a:ext cx="109251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39812" y="2990850"/>
            <a:ext cx="10925100" cy="5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1275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713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713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713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713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711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33375" y="8972550"/>
            <a:ext cx="2927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0404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694112" y="8972550"/>
            <a:ext cx="56166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126787" y="8972550"/>
            <a:ext cx="15606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Gill Sans"/>
              <a:buNone/>
              <a:defRPr sz="1200" b="0" i="0" u="none">
                <a:solidFill>
                  <a:srgbClr val="40404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43307" y="4078649"/>
            <a:ext cx="12118200" cy="15963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5688600" cy="6478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872747" y="2185434"/>
            <a:ext cx="5688600" cy="64785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43307" y="1053582"/>
            <a:ext cx="3993600" cy="14331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43307" y="2635093"/>
            <a:ext cx="3993600" cy="6029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97244" y="853618"/>
            <a:ext cx="9056400" cy="7757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502400" y="-237"/>
            <a:ext cx="6502500" cy="97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77600" y="2338465"/>
            <a:ext cx="5753100" cy="28110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77600" y="5315461"/>
            <a:ext cx="5753100" cy="23421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025067" y="1373061"/>
            <a:ext cx="5457000" cy="70071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43307" y="8022424"/>
            <a:ext cx="8531700" cy="11475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9C9EF">
            <a:alpha val="98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/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39862" y="1598350"/>
            <a:ext cx="10925100" cy="194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03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1" i="1" dirty="0">
              <a:solidFill>
                <a:srgbClr val="03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rgbClr val="033399"/>
                </a:solidFill>
                <a:latin typeface="Alfa Slab One"/>
                <a:ea typeface="Alfa Slab One"/>
                <a:cs typeface="Alfa Slab One"/>
                <a:sym typeface="Alfa Slab One"/>
              </a:rPr>
              <a:t>SAVE THE DATE!</a:t>
            </a:r>
            <a:endParaRPr sz="6000" b="1" i="1" dirty="0">
              <a:solidFill>
                <a:srgbClr val="033399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33399"/>
                </a:solidFill>
                <a:latin typeface="Calibri"/>
                <a:ea typeface="Calibri"/>
                <a:cs typeface="Calibri"/>
                <a:sym typeface="Calibri"/>
              </a:rPr>
              <a:t>#TODOS2020 Conference</a:t>
            </a:r>
            <a:endParaRPr sz="6000" b="1" i="1" dirty="0">
              <a:solidFill>
                <a:srgbClr val="033399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i="1" dirty="0">
                <a:solidFill>
                  <a:srgbClr val="033399"/>
                </a:solidFill>
                <a:latin typeface="Alfa Slab One"/>
                <a:ea typeface="Alfa Slab One"/>
                <a:cs typeface="Alfa Slab One"/>
                <a:sym typeface="Alfa Slab One"/>
              </a:rPr>
              <a:t>June 25 - 27, 2020</a:t>
            </a:r>
            <a:endParaRPr sz="6000" b="1" i="1" dirty="0">
              <a:solidFill>
                <a:srgbClr val="033399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388852" y="7081623"/>
            <a:ext cx="8289000" cy="87789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i="1" dirty="0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Connect with us on social media</a:t>
            </a:r>
            <a:endParaRPr sz="3600" b="1" i="1" dirty="0">
              <a:solidFill>
                <a:srgbClr val="021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39862" y="4876800"/>
            <a:ext cx="10925100" cy="194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TODOS Mathematics for ALL </a:t>
            </a:r>
            <a:endParaRPr sz="6000" b="1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i="1" dirty="0">
                <a:solidFill>
                  <a:srgbClr val="C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Scottsdale Plaza Resort, AZ </a:t>
            </a:r>
            <a:endParaRPr sz="4800" dirty="0">
              <a:solidFill>
                <a:srgbClr val="C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774" y="7245612"/>
            <a:ext cx="19050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E8DAF-D8AF-6D47-9795-C3EDBF05E4D2}"/>
              </a:ext>
            </a:extLst>
          </p:cNvPr>
          <p:cNvSpPr txBox="1"/>
          <p:nvPr/>
        </p:nvSpPr>
        <p:spPr>
          <a:xfrm>
            <a:off x="304813" y="9020817"/>
            <a:ext cx="330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65CB5"/>
                </a:solidFill>
              </a:rPr>
              <a:t>www.todos-math.org</a:t>
            </a:r>
            <a:endParaRPr lang="en-US" sz="2400" b="1" dirty="0">
              <a:solidFill>
                <a:srgbClr val="365CB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83ED5-2EE0-6E4A-91B2-978E201E5661}"/>
              </a:ext>
            </a:extLst>
          </p:cNvPr>
          <p:cNvSpPr txBox="1"/>
          <p:nvPr/>
        </p:nvSpPr>
        <p:spPr>
          <a:xfrm>
            <a:off x="5429274" y="7731080"/>
            <a:ext cx="5708775" cy="22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1666"/>
              </a:lnSpc>
              <a:buClr>
                <a:schemeClr val="dk1"/>
              </a:buClr>
              <a:buSzPts val="1100"/>
            </a:pPr>
            <a:r>
              <a:rPr lang="en-US" sz="3600" b="1" i="1" dirty="0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3600" b="1" i="1" dirty="0" err="1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TODOSmath</a:t>
            </a:r>
            <a:endParaRPr lang="en-US" sz="3600" b="1" i="1" dirty="0">
              <a:solidFill>
                <a:srgbClr val="021EA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41666"/>
              </a:lnSpc>
              <a:buClr>
                <a:schemeClr val="dk1"/>
              </a:buClr>
              <a:buSzPts val="1100"/>
            </a:pPr>
            <a:r>
              <a:rPr lang="en-US" sz="3600" b="1" i="1" dirty="0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3600" b="1" i="1" dirty="0" err="1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TODOSmaths</a:t>
            </a:r>
            <a:r>
              <a:rPr lang="en-US" sz="3600" b="1" i="1" dirty="0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 #</a:t>
            </a:r>
            <a:r>
              <a:rPr lang="en-US" sz="3600" b="1" i="1" dirty="0" err="1">
                <a:solidFill>
                  <a:srgbClr val="021EAA"/>
                </a:solidFill>
                <a:latin typeface="Calibri"/>
                <a:ea typeface="Calibri"/>
                <a:cs typeface="Calibri"/>
                <a:sym typeface="Calibri"/>
              </a:rPr>
              <a:t>mathequity</a:t>
            </a:r>
            <a:endParaRPr lang="en-US" sz="3600" b="1" i="1" dirty="0">
              <a:solidFill>
                <a:srgbClr val="021EAA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A7121-9D6B-5F4E-AE9A-61559391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7" y="561910"/>
            <a:ext cx="2243468" cy="1685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D75761-F139-4C48-A0AB-1894981CF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905" y="561910"/>
            <a:ext cx="2243468" cy="1685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4600CEEF-37B6-5648-B384-7B09A68C19EF}"/>
              </a:ext>
            </a:extLst>
          </p:cNvPr>
          <p:cNvSpPr txBox="1"/>
          <p:nvPr/>
        </p:nvSpPr>
        <p:spPr>
          <a:xfrm>
            <a:off x="1481033" y="7500483"/>
            <a:ext cx="10012677" cy="193899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/>
              <a:t>Join and get: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network of peers committed to advocating for equity and excellence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Teaching for Excellence and Equity in Mathematics </a:t>
            </a:r>
            <a:r>
              <a:rPr lang="en-US" sz="2400" dirty="0"/>
              <a:t>TEEM)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publications and online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Monthly newsletters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92B32-FC93-7649-9A78-F9144492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50" y="1691797"/>
            <a:ext cx="7788423" cy="55929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rgbClr val="365CB5"/>
                </a:solidFill>
              </a:rPr>
              <a:t>Are you committed to </a:t>
            </a:r>
          </a:p>
          <a:p>
            <a:r>
              <a:rPr lang="en-US" b="1" dirty="0">
                <a:solidFill>
                  <a:srgbClr val="365CB5"/>
                </a:solidFill>
              </a:rPr>
              <a:t>Providing access and equity to high-quality and rigorous mathematics to ALL students?</a:t>
            </a:r>
          </a:p>
          <a:p>
            <a:r>
              <a:rPr lang="en-US" b="1" dirty="0">
                <a:solidFill>
                  <a:srgbClr val="365CB5"/>
                </a:solidFill>
              </a:rPr>
              <a:t>Acting on beliefs that equity, excellence, and social justice matter?</a:t>
            </a:r>
          </a:p>
          <a:p>
            <a:r>
              <a:rPr lang="en-US" b="1" dirty="0">
                <a:solidFill>
                  <a:srgbClr val="365CB5"/>
                </a:solidFill>
              </a:rPr>
              <a:t>Advocating for ALL students, particularly Latinx and underserved students?</a:t>
            </a:r>
          </a:p>
          <a:p>
            <a:endParaRPr lang="en-US" dirty="0"/>
          </a:p>
        </p:txBody>
      </p:sp>
      <p:sp>
        <p:nvSpPr>
          <p:cNvPr id="5" name="Google Shape;69;p15">
            <a:extLst>
              <a:ext uri="{FF2B5EF4-FFF2-40B4-BE49-F238E27FC236}">
                <a16:creationId xmlns:a16="http://schemas.microsoft.com/office/drawing/2014/main" id="{E1F8D2FC-58B5-3E48-9304-51367E39E11E}"/>
              </a:ext>
            </a:extLst>
          </p:cNvPr>
          <p:cNvSpPr txBox="1">
            <a:spLocks/>
          </p:cNvSpPr>
          <p:nvPr/>
        </p:nvSpPr>
        <p:spPr>
          <a:xfrm>
            <a:off x="1024822" y="-630806"/>
            <a:ext cx="109251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41666"/>
              </a:lnSpc>
            </a:pPr>
            <a:r>
              <a:rPr lang="en-US" sz="7200" b="1" i="1" dirty="0">
                <a:solidFill>
                  <a:srgbClr val="03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141666"/>
              </a:lnSpc>
            </a:pPr>
            <a:r>
              <a:rPr lang="en-US" sz="7200" b="1" i="1" dirty="0">
                <a:solidFill>
                  <a:srgbClr val="033399"/>
                </a:solidFill>
                <a:latin typeface="Alfa Slab One"/>
                <a:ea typeface="Alfa Slab One"/>
                <a:cs typeface="Alfa Slab One"/>
                <a:sym typeface="Alfa Slab One"/>
              </a:rPr>
              <a:t>WHY JOIN TODOS?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8DCD9-EB4E-244B-AA7E-C0A571CFB33D}"/>
              </a:ext>
            </a:extLst>
          </p:cNvPr>
          <p:cNvSpPr txBox="1"/>
          <p:nvPr/>
        </p:nvSpPr>
        <p:spPr>
          <a:xfrm>
            <a:off x="2703119" y="6334461"/>
            <a:ext cx="7598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Then you should join TODOS!</a:t>
            </a:r>
          </a:p>
          <a:p>
            <a:pPr algn="ctr"/>
            <a:r>
              <a:rPr lang="en-US" sz="3200" b="1" i="1" dirty="0">
                <a:solidFill>
                  <a:srgbClr val="365CB5"/>
                </a:solidFill>
                <a:latin typeface="Calibri"/>
                <a:ea typeface="Calibri"/>
                <a:cs typeface="Calibri"/>
                <a:sym typeface="Calibri"/>
              </a:rPr>
              <a:t>www.todos-math.org </a:t>
            </a:r>
          </a:p>
        </p:txBody>
      </p:sp>
      <p:pic>
        <p:nvPicPr>
          <p:cNvPr id="7" name="Google Shape;64;p14">
            <a:extLst>
              <a:ext uri="{FF2B5EF4-FFF2-40B4-BE49-F238E27FC236}">
                <a16:creationId xmlns:a16="http://schemas.microsoft.com/office/drawing/2014/main" id="{140F3DEC-F91A-7F40-8999-2587AC9D81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293" y="1973943"/>
            <a:ext cx="3787993" cy="36631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402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{89638C26-3F8D-BC4C-A8CB-54EE9A0EE61F}tf10001071</Template>
  <TotalTime>50</TotalTime>
  <Words>129</Words>
  <Application>Microsoft Macintosh PowerPoint</Application>
  <PresentationFormat>Custom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Gill Sans</vt:lpstr>
      <vt:lpstr>Alfa Slab One</vt:lpstr>
      <vt:lpstr>Calibri</vt:lpstr>
      <vt:lpstr>Arial</vt:lpstr>
      <vt:lpstr>Simple Light</vt:lpstr>
      <vt:lpstr>Connect with us on social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 of TODOS: Mathematics for ALL is to advocate for equity and high quality mathematics education for all students— in particular, Latinx students.  </dc:title>
  <cp:lastModifiedBy>Nora Ramirez</cp:lastModifiedBy>
  <cp:revision>10</cp:revision>
  <cp:lastPrinted>2019-03-14T22:53:26Z</cp:lastPrinted>
  <dcterms:modified xsi:type="dcterms:W3CDTF">2019-03-14T23:01:51Z</dcterms:modified>
</cp:coreProperties>
</file>